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Masters/slideMaster1.xml" ContentType="application/vnd.openxmlformats-officedocument.presentationml.slideMaster+xml"/>
  <Override PartName="/ppt/slideLayouts/slideLayout11.xml" ContentType="application/vnd.openxmlformats-officedocument.presentationml.slideLayout+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1.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ppt/viewProps.xml" ContentType="application/vnd.openxmlformats-officedocument.presentationml.viewProps+xml"/>
  <Override PartName="/docProps/core.xml" ContentType="application/vnd.openxmlformats-package.core-properties+xml"/>
  <Override PartName="/docProps/app.xml" ContentType="application/vnd.openxmlformats-officedocument.extended-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 id="263" r:id="rId8"/>
    <p:sldId id="267" r:id="rId9"/>
    <p:sldId id="262" r:id="rId10"/>
    <p:sldId id="264" r:id="rId11"/>
    <p:sldId id="275" r:id="rId12"/>
    <p:sldId id="272" r:id="rId13"/>
    <p:sldId id="273" r:id="rId14"/>
    <p:sldId id="274" r:id="rId15"/>
    <p:sldId id="268" r:id="rId16"/>
    <p:sldId id="276" r:id="rId17"/>
    <p:sldId id="277" r:id="rId18"/>
    <p:sldId id="278" r:id="rId19"/>
    <p:sldId id="286" r:id="rId20"/>
    <p:sldId id="293" r:id="rId21"/>
    <p:sldId id="279" r:id="rId22"/>
    <p:sldId id="280" r:id="rId23"/>
    <p:sldId id="281" r:id="rId24"/>
    <p:sldId id="292" r:id="rId25"/>
    <p:sldId id="282" r:id="rId26"/>
    <p:sldId id="283" r:id="rId27"/>
    <p:sldId id="284" r:id="rId28"/>
    <p:sldId id="285" r:id="rId29"/>
    <p:sldId id="333" r:id="rId30"/>
    <p:sldId id="334" r:id="rId3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63" d="100"/>
          <a:sy n="63" d="100"/>
        </p:scale>
        <p:origin x="804"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38" Type="http://schemas.openxmlformats.org/officeDocument/2006/relationships/customXml" Target="../customXml/item3.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37" Type="http://schemas.openxmlformats.org/officeDocument/2006/relationships/customXml" Target="../customXml/item2.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customXml" Target="../customXml/item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B810C48-CD98-4AB4-9409-09F52973205D}" type="datetimeFigureOut">
              <a:rPr lang="en-IN" smtClean="0"/>
              <a:t>06-10-2022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B456351-B94C-497D-8CE2-D5B9705737A0}" type="slidenum">
              <a:rPr lang="en-IN" smtClean="0"/>
              <a:t>‹#›</a:t>
            </a:fld>
            <a:endParaRPr lang="en-IN"/>
          </a:p>
        </p:txBody>
      </p:sp>
    </p:spTree>
    <p:extLst>
      <p:ext uri="{BB962C8B-B14F-4D97-AF65-F5344CB8AC3E}">
        <p14:creationId xmlns:p14="http://schemas.microsoft.com/office/powerpoint/2010/main" val="39062990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B810C48-CD98-4AB4-9409-09F52973205D}" type="datetimeFigureOut">
              <a:rPr lang="en-IN" smtClean="0"/>
              <a:t>06-10-2022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B456351-B94C-497D-8CE2-D5B9705737A0}" type="slidenum">
              <a:rPr lang="en-IN" smtClean="0"/>
              <a:t>‹#›</a:t>
            </a:fld>
            <a:endParaRPr lang="en-IN"/>
          </a:p>
        </p:txBody>
      </p:sp>
    </p:spTree>
    <p:extLst>
      <p:ext uri="{BB962C8B-B14F-4D97-AF65-F5344CB8AC3E}">
        <p14:creationId xmlns:p14="http://schemas.microsoft.com/office/powerpoint/2010/main" val="39772814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B810C48-CD98-4AB4-9409-09F52973205D}" type="datetimeFigureOut">
              <a:rPr lang="en-IN" smtClean="0"/>
              <a:t>06-10-2022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B456351-B94C-497D-8CE2-D5B9705737A0}" type="slidenum">
              <a:rPr lang="en-IN" smtClean="0"/>
              <a:t>‹#›</a:t>
            </a:fld>
            <a:endParaRPr lang="en-IN"/>
          </a:p>
        </p:txBody>
      </p:sp>
    </p:spTree>
    <p:extLst>
      <p:ext uri="{BB962C8B-B14F-4D97-AF65-F5344CB8AC3E}">
        <p14:creationId xmlns:p14="http://schemas.microsoft.com/office/powerpoint/2010/main" val="7873781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B810C48-CD98-4AB4-9409-09F52973205D}" type="datetimeFigureOut">
              <a:rPr lang="en-IN" smtClean="0"/>
              <a:t>06-10-2022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B456351-B94C-497D-8CE2-D5B9705737A0}" type="slidenum">
              <a:rPr lang="en-IN" smtClean="0"/>
              <a:t>‹#›</a:t>
            </a:fld>
            <a:endParaRPr lang="en-IN"/>
          </a:p>
        </p:txBody>
      </p:sp>
    </p:spTree>
    <p:extLst>
      <p:ext uri="{BB962C8B-B14F-4D97-AF65-F5344CB8AC3E}">
        <p14:creationId xmlns:p14="http://schemas.microsoft.com/office/powerpoint/2010/main" val="7033495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B810C48-CD98-4AB4-9409-09F52973205D}" type="datetimeFigureOut">
              <a:rPr lang="en-IN" smtClean="0"/>
              <a:t>06-10-2022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B456351-B94C-497D-8CE2-D5B9705737A0}" type="slidenum">
              <a:rPr lang="en-IN" smtClean="0"/>
              <a:t>‹#›</a:t>
            </a:fld>
            <a:endParaRPr lang="en-IN"/>
          </a:p>
        </p:txBody>
      </p:sp>
    </p:spTree>
    <p:extLst>
      <p:ext uri="{BB962C8B-B14F-4D97-AF65-F5344CB8AC3E}">
        <p14:creationId xmlns:p14="http://schemas.microsoft.com/office/powerpoint/2010/main" val="18563479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B810C48-CD98-4AB4-9409-09F52973205D}" type="datetimeFigureOut">
              <a:rPr lang="en-IN" smtClean="0"/>
              <a:t>06-10-2022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B456351-B94C-497D-8CE2-D5B9705737A0}" type="slidenum">
              <a:rPr lang="en-IN" smtClean="0"/>
              <a:t>‹#›</a:t>
            </a:fld>
            <a:endParaRPr lang="en-IN"/>
          </a:p>
        </p:txBody>
      </p:sp>
    </p:spTree>
    <p:extLst>
      <p:ext uri="{BB962C8B-B14F-4D97-AF65-F5344CB8AC3E}">
        <p14:creationId xmlns:p14="http://schemas.microsoft.com/office/powerpoint/2010/main" val="196429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B810C48-CD98-4AB4-9409-09F52973205D}" type="datetimeFigureOut">
              <a:rPr lang="en-IN" smtClean="0"/>
              <a:t>06-10-2022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FB456351-B94C-497D-8CE2-D5B9705737A0}" type="slidenum">
              <a:rPr lang="en-IN" smtClean="0"/>
              <a:t>‹#›</a:t>
            </a:fld>
            <a:endParaRPr lang="en-IN"/>
          </a:p>
        </p:txBody>
      </p:sp>
    </p:spTree>
    <p:extLst>
      <p:ext uri="{BB962C8B-B14F-4D97-AF65-F5344CB8AC3E}">
        <p14:creationId xmlns:p14="http://schemas.microsoft.com/office/powerpoint/2010/main" val="42282742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B810C48-CD98-4AB4-9409-09F52973205D}" type="datetimeFigureOut">
              <a:rPr lang="en-IN" smtClean="0"/>
              <a:t>06-10-2022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FB456351-B94C-497D-8CE2-D5B9705737A0}" type="slidenum">
              <a:rPr lang="en-IN" smtClean="0"/>
              <a:t>‹#›</a:t>
            </a:fld>
            <a:endParaRPr lang="en-IN"/>
          </a:p>
        </p:txBody>
      </p:sp>
    </p:spTree>
    <p:extLst>
      <p:ext uri="{BB962C8B-B14F-4D97-AF65-F5344CB8AC3E}">
        <p14:creationId xmlns:p14="http://schemas.microsoft.com/office/powerpoint/2010/main" val="28091352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B810C48-CD98-4AB4-9409-09F52973205D}" type="datetimeFigureOut">
              <a:rPr lang="en-IN" smtClean="0"/>
              <a:t>06-10-2022</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FB456351-B94C-497D-8CE2-D5B9705737A0}" type="slidenum">
              <a:rPr lang="en-IN" smtClean="0"/>
              <a:t>‹#›</a:t>
            </a:fld>
            <a:endParaRPr lang="en-IN"/>
          </a:p>
        </p:txBody>
      </p:sp>
    </p:spTree>
    <p:extLst>
      <p:ext uri="{BB962C8B-B14F-4D97-AF65-F5344CB8AC3E}">
        <p14:creationId xmlns:p14="http://schemas.microsoft.com/office/powerpoint/2010/main" val="20329747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B810C48-CD98-4AB4-9409-09F52973205D}" type="datetimeFigureOut">
              <a:rPr lang="en-IN" smtClean="0"/>
              <a:t>06-10-2022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B456351-B94C-497D-8CE2-D5B9705737A0}" type="slidenum">
              <a:rPr lang="en-IN" smtClean="0"/>
              <a:t>‹#›</a:t>
            </a:fld>
            <a:endParaRPr lang="en-IN"/>
          </a:p>
        </p:txBody>
      </p:sp>
    </p:spTree>
    <p:extLst>
      <p:ext uri="{BB962C8B-B14F-4D97-AF65-F5344CB8AC3E}">
        <p14:creationId xmlns:p14="http://schemas.microsoft.com/office/powerpoint/2010/main" val="39210134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B810C48-CD98-4AB4-9409-09F52973205D}" type="datetimeFigureOut">
              <a:rPr lang="en-IN" smtClean="0"/>
              <a:t>06-10-2022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B456351-B94C-497D-8CE2-D5B9705737A0}" type="slidenum">
              <a:rPr lang="en-IN" smtClean="0"/>
              <a:t>‹#›</a:t>
            </a:fld>
            <a:endParaRPr lang="en-IN"/>
          </a:p>
        </p:txBody>
      </p:sp>
    </p:spTree>
    <p:extLst>
      <p:ext uri="{BB962C8B-B14F-4D97-AF65-F5344CB8AC3E}">
        <p14:creationId xmlns:p14="http://schemas.microsoft.com/office/powerpoint/2010/main" val="21080959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B810C48-CD98-4AB4-9409-09F52973205D}" type="datetimeFigureOut">
              <a:rPr lang="en-IN" smtClean="0"/>
              <a:t>06-10-2022</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B456351-B94C-497D-8CE2-D5B9705737A0}" type="slidenum">
              <a:rPr lang="en-IN" smtClean="0"/>
              <a:t>‹#›</a:t>
            </a:fld>
            <a:endParaRPr lang="en-IN"/>
          </a:p>
        </p:txBody>
      </p:sp>
    </p:spTree>
    <p:extLst>
      <p:ext uri="{BB962C8B-B14F-4D97-AF65-F5344CB8AC3E}">
        <p14:creationId xmlns:p14="http://schemas.microsoft.com/office/powerpoint/2010/main" val="87902187"/>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83142E-2A4D-B032-9FA1-83C4BA9A80BD}"/>
              </a:ext>
            </a:extLst>
          </p:cNvPr>
          <p:cNvSpPr>
            <a:spLocks noGrp="1"/>
          </p:cNvSpPr>
          <p:nvPr>
            <p:ph type="ctrTitle"/>
          </p:nvPr>
        </p:nvSpPr>
        <p:spPr>
          <a:xfrm>
            <a:off x="816429" y="576943"/>
            <a:ext cx="11081657" cy="1981200"/>
          </a:xfrm>
        </p:spPr>
        <p:txBody>
          <a:bodyPr/>
          <a:lstStyle/>
          <a:p>
            <a:r>
              <a:rPr lang="en-US" b="1" dirty="0"/>
              <a:t>Digital System Design</a:t>
            </a:r>
            <a:endParaRPr lang="en-IN" b="1" dirty="0"/>
          </a:p>
        </p:txBody>
      </p:sp>
      <p:sp>
        <p:nvSpPr>
          <p:cNvPr id="3" name="Subtitle 2">
            <a:extLst>
              <a:ext uri="{FF2B5EF4-FFF2-40B4-BE49-F238E27FC236}">
                <a16:creationId xmlns:a16="http://schemas.microsoft.com/office/drawing/2014/main" id="{B89F099D-B810-90E7-971A-916F0525A88E}"/>
              </a:ext>
            </a:extLst>
          </p:cNvPr>
          <p:cNvSpPr>
            <a:spLocks noGrp="1"/>
          </p:cNvSpPr>
          <p:nvPr>
            <p:ph type="subTitle" idx="1"/>
          </p:nvPr>
        </p:nvSpPr>
        <p:spPr>
          <a:xfrm>
            <a:off x="1524000" y="3667352"/>
            <a:ext cx="10199914" cy="1981200"/>
          </a:xfrm>
        </p:spPr>
        <p:txBody>
          <a:bodyPr>
            <a:normAutofit/>
          </a:bodyPr>
          <a:lstStyle/>
          <a:p>
            <a:pPr algn="r"/>
            <a:r>
              <a:rPr lang="en-US" sz="3200" b="1" dirty="0"/>
              <a:t>Chapter 2</a:t>
            </a:r>
          </a:p>
          <a:p>
            <a:pPr algn="r"/>
            <a:r>
              <a:rPr lang="en-US" sz="3200" b="1" dirty="0"/>
              <a:t>Arithmetic Circuits</a:t>
            </a:r>
            <a:endParaRPr lang="en-IN" sz="3200" b="1" dirty="0"/>
          </a:p>
        </p:txBody>
      </p:sp>
    </p:spTree>
    <p:extLst>
      <p:ext uri="{BB962C8B-B14F-4D97-AF65-F5344CB8AC3E}">
        <p14:creationId xmlns:p14="http://schemas.microsoft.com/office/powerpoint/2010/main" val="22662880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FAE9ED3-E9A6-CEB3-8A21-0125BC1BD8F4}"/>
              </a:ext>
            </a:extLst>
          </p:cNvPr>
          <p:cNvPicPr>
            <a:picLocks noChangeAspect="1"/>
          </p:cNvPicPr>
          <p:nvPr/>
        </p:nvPicPr>
        <p:blipFill>
          <a:blip r:embed="rId2"/>
          <a:stretch>
            <a:fillRect/>
          </a:stretch>
        </p:blipFill>
        <p:spPr>
          <a:xfrm>
            <a:off x="157981" y="1426290"/>
            <a:ext cx="11876037" cy="4005419"/>
          </a:xfrm>
          <a:prstGeom prst="rect">
            <a:avLst/>
          </a:prstGeom>
        </p:spPr>
      </p:pic>
    </p:spTree>
    <p:extLst>
      <p:ext uri="{BB962C8B-B14F-4D97-AF65-F5344CB8AC3E}">
        <p14:creationId xmlns:p14="http://schemas.microsoft.com/office/powerpoint/2010/main" val="22086467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F050BD-2EDD-E534-2B31-1D354EC40A95}"/>
              </a:ext>
            </a:extLst>
          </p:cNvPr>
          <p:cNvPicPr>
            <a:picLocks noChangeAspect="1"/>
          </p:cNvPicPr>
          <p:nvPr/>
        </p:nvPicPr>
        <p:blipFill rotWithShape="1">
          <a:blip r:embed="rId2">
            <a:duotone>
              <a:prstClr val="black"/>
              <a:schemeClr val="accent4">
                <a:tint val="45000"/>
                <a:satMod val="400000"/>
              </a:schemeClr>
            </a:duotone>
          </a:blip>
          <a:srcRect b="63606"/>
          <a:stretch/>
        </p:blipFill>
        <p:spPr>
          <a:xfrm>
            <a:off x="164078" y="2592316"/>
            <a:ext cx="11863844" cy="1892599"/>
          </a:xfrm>
          <a:prstGeom prst="rect">
            <a:avLst/>
          </a:prstGeom>
        </p:spPr>
      </p:pic>
    </p:spTree>
    <p:extLst>
      <p:ext uri="{BB962C8B-B14F-4D97-AF65-F5344CB8AC3E}">
        <p14:creationId xmlns:p14="http://schemas.microsoft.com/office/powerpoint/2010/main" val="5864186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88EB73D-90C5-C75F-CFA6-A9AE36CDF36E}"/>
              </a:ext>
            </a:extLst>
          </p:cNvPr>
          <p:cNvPicPr>
            <a:picLocks noChangeAspect="1"/>
          </p:cNvPicPr>
          <p:nvPr/>
        </p:nvPicPr>
        <p:blipFill rotWithShape="1">
          <a:blip r:embed="rId2"/>
          <a:srcRect l="4197" t="28731" r="7767" b="17301"/>
          <a:stretch/>
        </p:blipFill>
        <p:spPr>
          <a:xfrm>
            <a:off x="576944" y="1480457"/>
            <a:ext cx="10733314" cy="3701144"/>
          </a:xfrm>
          <a:prstGeom prst="rect">
            <a:avLst/>
          </a:prstGeom>
        </p:spPr>
      </p:pic>
    </p:spTree>
    <p:extLst>
      <p:ext uri="{BB962C8B-B14F-4D97-AF65-F5344CB8AC3E}">
        <p14:creationId xmlns:p14="http://schemas.microsoft.com/office/powerpoint/2010/main" val="21342957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F4789C9-DEC6-2847-C91E-3A5FE00F2871}"/>
              </a:ext>
            </a:extLst>
          </p:cNvPr>
          <p:cNvPicPr>
            <a:picLocks noChangeAspect="1"/>
          </p:cNvPicPr>
          <p:nvPr/>
        </p:nvPicPr>
        <p:blipFill rotWithShape="1">
          <a:blip r:embed="rId2"/>
          <a:srcRect l="4732" t="12699" r="7768" b="14921"/>
          <a:stretch/>
        </p:blipFill>
        <p:spPr>
          <a:xfrm>
            <a:off x="576943" y="870856"/>
            <a:ext cx="10668000" cy="4963887"/>
          </a:xfrm>
          <a:prstGeom prst="rect">
            <a:avLst/>
          </a:prstGeom>
        </p:spPr>
      </p:pic>
    </p:spTree>
    <p:extLst>
      <p:ext uri="{BB962C8B-B14F-4D97-AF65-F5344CB8AC3E}">
        <p14:creationId xmlns:p14="http://schemas.microsoft.com/office/powerpoint/2010/main" val="12038112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B3791FC-FBF7-71D7-1D78-3846BEDE654E}"/>
              </a:ext>
            </a:extLst>
          </p:cNvPr>
          <p:cNvPicPr>
            <a:picLocks noChangeAspect="1"/>
          </p:cNvPicPr>
          <p:nvPr/>
        </p:nvPicPr>
        <p:blipFill rotWithShape="1">
          <a:blip r:embed="rId2"/>
          <a:srcRect l="4375" t="13810" r="4464" b="19524"/>
          <a:stretch/>
        </p:blipFill>
        <p:spPr>
          <a:xfrm>
            <a:off x="133852" y="640080"/>
            <a:ext cx="12058148" cy="4960257"/>
          </a:xfrm>
          <a:prstGeom prst="rect">
            <a:avLst/>
          </a:prstGeom>
        </p:spPr>
      </p:pic>
    </p:spTree>
    <p:extLst>
      <p:ext uri="{BB962C8B-B14F-4D97-AF65-F5344CB8AC3E}">
        <p14:creationId xmlns:p14="http://schemas.microsoft.com/office/powerpoint/2010/main" val="38633980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181C39B-2272-4AC8-EA3C-4B8E2592989E}"/>
              </a:ext>
            </a:extLst>
          </p:cNvPr>
          <p:cNvPicPr>
            <a:picLocks noChangeAspect="1"/>
          </p:cNvPicPr>
          <p:nvPr/>
        </p:nvPicPr>
        <p:blipFill>
          <a:blip r:embed="rId2">
            <a:duotone>
              <a:prstClr val="black"/>
              <a:schemeClr val="accent4">
                <a:tint val="45000"/>
                <a:satMod val="400000"/>
              </a:schemeClr>
            </a:duotone>
          </a:blip>
          <a:stretch>
            <a:fillRect/>
          </a:stretch>
        </p:blipFill>
        <p:spPr>
          <a:xfrm>
            <a:off x="167126" y="1481973"/>
            <a:ext cx="11857748" cy="5200339"/>
          </a:xfrm>
          <a:prstGeom prst="rect">
            <a:avLst/>
          </a:prstGeom>
        </p:spPr>
      </p:pic>
      <p:sp>
        <p:nvSpPr>
          <p:cNvPr id="3" name="TextBox 2">
            <a:extLst>
              <a:ext uri="{FF2B5EF4-FFF2-40B4-BE49-F238E27FC236}">
                <a16:creationId xmlns:a16="http://schemas.microsoft.com/office/drawing/2014/main" id="{0469C861-ADB3-4826-3FFD-04C4769F6B83}"/>
              </a:ext>
            </a:extLst>
          </p:cNvPr>
          <p:cNvSpPr txBox="1"/>
          <p:nvPr/>
        </p:nvSpPr>
        <p:spPr>
          <a:xfrm>
            <a:off x="250371" y="110374"/>
            <a:ext cx="11517086" cy="1200329"/>
          </a:xfrm>
          <a:prstGeom prst="rect">
            <a:avLst/>
          </a:prstGeom>
          <a:noFill/>
        </p:spPr>
        <p:txBody>
          <a:bodyPr wrap="square" rtlCol="0">
            <a:spAutoFit/>
          </a:bodyPr>
          <a:lstStyle/>
          <a:p>
            <a:pPr algn="just"/>
            <a:r>
              <a:rPr lang="en-US" sz="2400" b="1" dirty="0"/>
              <a:t>A full adder can also implement by using two half-adders and one OR gate. The sum output from the second half-adder is the exclusive-OR of </a:t>
            </a:r>
            <a:r>
              <a:rPr lang="en-US" sz="2400" b="1" dirty="0" err="1"/>
              <a:t>C</a:t>
            </a:r>
            <a:r>
              <a:rPr lang="en-US" sz="2400" b="1" baseline="-25000" dirty="0" err="1"/>
              <a:t>in</a:t>
            </a:r>
            <a:r>
              <a:rPr lang="en-US" sz="2400" b="1" dirty="0"/>
              <a:t> and the output of the first half-adder</a:t>
            </a:r>
            <a:endParaRPr lang="en-IN" sz="2400" b="1" dirty="0"/>
          </a:p>
        </p:txBody>
      </p:sp>
    </p:spTree>
    <p:extLst>
      <p:ext uri="{BB962C8B-B14F-4D97-AF65-F5344CB8AC3E}">
        <p14:creationId xmlns:p14="http://schemas.microsoft.com/office/powerpoint/2010/main" val="8989197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4F3E53-10A7-6B2B-BF50-4F92C73CE268}"/>
              </a:ext>
            </a:extLst>
          </p:cNvPr>
          <p:cNvSpPr>
            <a:spLocks noGrp="1"/>
          </p:cNvSpPr>
          <p:nvPr>
            <p:ph type="title"/>
          </p:nvPr>
        </p:nvSpPr>
        <p:spPr/>
        <p:txBody>
          <a:bodyPr/>
          <a:lstStyle/>
          <a:p>
            <a:pPr algn="ctr"/>
            <a:r>
              <a:rPr lang="en-IN" b="1" dirty="0">
                <a:solidFill>
                  <a:srgbClr val="FFC000"/>
                </a:solidFill>
              </a:rPr>
              <a:t>Ripple Carry Adder</a:t>
            </a:r>
          </a:p>
        </p:txBody>
      </p:sp>
      <p:pic>
        <p:nvPicPr>
          <p:cNvPr id="4" name="Picture 3">
            <a:extLst>
              <a:ext uri="{FF2B5EF4-FFF2-40B4-BE49-F238E27FC236}">
                <a16:creationId xmlns:a16="http://schemas.microsoft.com/office/drawing/2014/main" id="{CD118402-A051-81E8-B0C4-97F4B5C29D26}"/>
              </a:ext>
            </a:extLst>
          </p:cNvPr>
          <p:cNvPicPr>
            <a:picLocks noChangeAspect="1"/>
          </p:cNvPicPr>
          <p:nvPr/>
        </p:nvPicPr>
        <p:blipFill rotWithShape="1">
          <a:blip r:embed="rId2"/>
          <a:srcRect l="29416" t="22518" r="25917" b="21630"/>
          <a:stretch/>
        </p:blipFill>
        <p:spPr>
          <a:xfrm>
            <a:off x="3037840" y="1970357"/>
            <a:ext cx="6421120" cy="4516347"/>
          </a:xfrm>
          <a:prstGeom prst="rect">
            <a:avLst/>
          </a:prstGeom>
        </p:spPr>
      </p:pic>
    </p:spTree>
    <p:extLst>
      <p:ext uri="{BB962C8B-B14F-4D97-AF65-F5344CB8AC3E}">
        <p14:creationId xmlns:p14="http://schemas.microsoft.com/office/powerpoint/2010/main" val="34294852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F5C7FCF-6103-081B-3FAE-F60B9771AC57}"/>
              </a:ext>
            </a:extLst>
          </p:cNvPr>
          <p:cNvPicPr>
            <a:picLocks noChangeAspect="1"/>
          </p:cNvPicPr>
          <p:nvPr/>
        </p:nvPicPr>
        <p:blipFill rotWithShape="1">
          <a:blip r:embed="rId2"/>
          <a:srcRect l="21333" t="22519" r="23000" b="18519"/>
          <a:stretch/>
        </p:blipFill>
        <p:spPr>
          <a:xfrm>
            <a:off x="1064809" y="528320"/>
            <a:ext cx="9491431" cy="5655074"/>
          </a:xfrm>
          <a:prstGeom prst="rect">
            <a:avLst/>
          </a:prstGeom>
        </p:spPr>
      </p:pic>
    </p:spTree>
    <p:extLst>
      <p:ext uri="{BB962C8B-B14F-4D97-AF65-F5344CB8AC3E}">
        <p14:creationId xmlns:p14="http://schemas.microsoft.com/office/powerpoint/2010/main" val="41535436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5942EA0-18D3-E226-F1B8-D14D4627C3B1}"/>
              </a:ext>
            </a:extLst>
          </p:cNvPr>
          <p:cNvPicPr>
            <a:picLocks noChangeAspect="1"/>
          </p:cNvPicPr>
          <p:nvPr/>
        </p:nvPicPr>
        <p:blipFill rotWithShape="1">
          <a:blip r:embed="rId2"/>
          <a:srcRect l="22499" t="22074" r="28418" b="21037"/>
          <a:stretch/>
        </p:blipFill>
        <p:spPr>
          <a:xfrm>
            <a:off x="420423" y="203200"/>
            <a:ext cx="10020486" cy="6532880"/>
          </a:xfrm>
          <a:prstGeom prst="rect">
            <a:avLst/>
          </a:prstGeom>
        </p:spPr>
      </p:pic>
    </p:spTree>
    <p:extLst>
      <p:ext uri="{BB962C8B-B14F-4D97-AF65-F5344CB8AC3E}">
        <p14:creationId xmlns:p14="http://schemas.microsoft.com/office/powerpoint/2010/main" val="17506834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6A7BAE9-279D-3BFA-93A8-B738491147D7}"/>
              </a:ext>
            </a:extLst>
          </p:cNvPr>
          <p:cNvSpPr txBox="1"/>
          <p:nvPr/>
        </p:nvSpPr>
        <p:spPr>
          <a:xfrm>
            <a:off x="0" y="523220"/>
            <a:ext cx="12049760" cy="6340197"/>
          </a:xfrm>
          <a:prstGeom prst="rect">
            <a:avLst/>
          </a:prstGeom>
          <a:noFill/>
        </p:spPr>
        <p:txBody>
          <a:bodyPr wrap="square">
            <a:spAutoFit/>
          </a:bodyPr>
          <a:lstStyle/>
          <a:p>
            <a:pPr marL="342900" indent="-34290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A ripple carry adder is a digital circuit that produces the arithmetic sum of two binary numbers. </a:t>
            </a:r>
          </a:p>
          <a:p>
            <a:pPr marL="342900" indent="-34290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It can be constructed with full adders connected in cascaded, with the carry output from each full adder connected to the carry input of the next full adder in the chain. </a:t>
            </a:r>
          </a:p>
          <a:p>
            <a:pPr marL="342900" indent="-34290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Figure shows the interconnection of four, full adder (FA) circuits to provide a 4-bit ripple carry adder. </a:t>
            </a:r>
          </a:p>
          <a:p>
            <a:pPr marL="342900" indent="-34290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Because of the way the carry signals “ripple” through the full-adder stages, the circuit in Fig. is called a ripple-carry adder.</a:t>
            </a:r>
          </a:p>
          <a:p>
            <a:pPr marL="342900" indent="-342900" algn="just">
              <a:buFont typeface="Arial" panose="020B0604020202020204" pitchFamily="34" charset="0"/>
              <a:buChar char="•"/>
            </a:pPr>
            <a:endParaRPr lang="en-US" sz="2400" dirty="0">
              <a:latin typeface="Times New Roman" panose="02020603050405020304" pitchFamily="18" charset="0"/>
              <a:cs typeface="Times New Roman" panose="02020603050405020304" pitchFamily="18" charset="0"/>
            </a:endParaRPr>
          </a:p>
          <a:p>
            <a:pPr algn="just"/>
            <a:r>
              <a:rPr lang="en-US" sz="2400" b="1" dirty="0">
                <a:solidFill>
                  <a:srgbClr val="FFC000"/>
                </a:solidFill>
                <a:latin typeface="Times New Roman" panose="02020603050405020304" pitchFamily="18" charset="0"/>
                <a:cs typeface="Times New Roman" panose="02020603050405020304" pitchFamily="18" charset="0"/>
              </a:rPr>
              <a:t>Ripple carry adder delays </a:t>
            </a:r>
          </a:p>
          <a:p>
            <a:pPr algn="just"/>
            <a:endParaRPr lang="en-US" sz="24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In the ripple carry adder, the output is known after the carry generated by the previous stage is produced. </a:t>
            </a:r>
          </a:p>
          <a:p>
            <a:pPr marL="342900" indent="-34290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Thus, the sum of the most significant bit is only available after the carry signal has rippled through the adder from the least significant stage to the most significant stage. </a:t>
            </a:r>
          </a:p>
          <a:p>
            <a:pPr marL="342900" indent="-34290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As a result, the final sum and carry bits will be valid after a considerable delay.</a:t>
            </a:r>
          </a:p>
          <a:p>
            <a:endParaRPr lang="en-US" dirty="0"/>
          </a:p>
        </p:txBody>
      </p:sp>
      <p:sp>
        <p:nvSpPr>
          <p:cNvPr id="2" name="TextBox 1">
            <a:extLst>
              <a:ext uri="{FF2B5EF4-FFF2-40B4-BE49-F238E27FC236}">
                <a16:creationId xmlns:a16="http://schemas.microsoft.com/office/drawing/2014/main" id="{2F06D3FE-2B47-39C7-AAE2-6FDE93C7C2E7}"/>
              </a:ext>
            </a:extLst>
          </p:cNvPr>
          <p:cNvSpPr txBox="1"/>
          <p:nvPr/>
        </p:nvSpPr>
        <p:spPr>
          <a:xfrm>
            <a:off x="2600960" y="0"/>
            <a:ext cx="5334000" cy="523220"/>
          </a:xfrm>
          <a:prstGeom prst="rect">
            <a:avLst/>
          </a:prstGeom>
          <a:noFill/>
        </p:spPr>
        <p:txBody>
          <a:bodyPr wrap="square" rtlCol="0">
            <a:spAutoFit/>
          </a:bodyPr>
          <a:lstStyle/>
          <a:p>
            <a:pPr algn="ctr"/>
            <a:r>
              <a:rPr lang="en-IN" sz="2800" b="1" dirty="0">
                <a:solidFill>
                  <a:srgbClr val="FFC000"/>
                </a:solidFill>
                <a:latin typeface="Times New Roman" panose="02020603050405020304" pitchFamily="18" charset="0"/>
                <a:cs typeface="Times New Roman" panose="02020603050405020304" pitchFamily="18" charset="0"/>
              </a:rPr>
              <a:t>RIPPLE CARRY ADDER</a:t>
            </a:r>
          </a:p>
        </p:txBody>
      </p:sp>
    </p:spTree>
    <p:extLst>
      <p:ext uri="{BB962C8B-B14F-4D97-AF65-F5344CB8AC3E}">
        <p14:creationId xmlns:p14="http://schemas.microsoft.com/office/powerpoint/2010/main" val="7767380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8F5F4B-0596-873B-BDDA-4815A81DFBA7}"/>
              </a:ext>
            </a:extLst>
          </p:cNvPr>
          <p:cNvSpPr>
            <a:spLocks noGrp="1"/>
          </p:cNvSpPr>
          <p:nvPr>
            <p:ph type="title"/>
          </p:nvPr>
        </p:nvSpPr>
        <p:spPr>
          <a:xfrm>
            <a:off x="370115" y="0"/>
            <a:ext cx="11092543" cy="810532"/>
          </a:xfrm>
        </p:spPr>
        <p:txBody>
          <a:bodyPr/>
          <a:lstStyle/>
          <a:p>
            <a:pPr algn="ctr"/>
            <a:r>
              <a:rPr lang="en-US" b="1" dirty="0"/>
              <a:t>Addition of unsigned numbers</a:t>
            </a:r>
            <a:endParaRPr lang="en-IN" b="1" dirty="0"/>
          </a:p>
        </p:txBody>
      </p:sp>
      <p:pic>
        <p:nvPicPr>
          <p:cNvPr id="9" name="Content Placeholder 8">
            <a:extLst>
              <a:ext uri="{FF2B5EF4-FFF2-40B4-BE49-F238E27FC236}">
                <a16:creationId xmlns:a16="http://schemas.microsoft.com/office/drawing/2014/main" id="{EA6914FA-65AC-DC78-225B-7C98AEBD2D8E}"/>
              </a:ext>
            </a:extLst>
          </p:cNvPr>
          <p:cNvPicPr>
            <a:picLocks noGrp="1" noChangeAspect="1"/>
          </p:cNvPicPr>
          <p:nvPr>
            <p:ph idx="1"/>
          </p:nvPr>
        </p:nvPicPr>
        <p:blipFill rotWithShape="1">
          <a:blip r:embed="rId2">
            <a:duotone>
              <a:prstClr val="black"/>
              <a:schemeClr val="accent3">
                <a:tint val="45000"/>
                <a:satMod val="400000"/>
              </a:schemeClr>
            </a:duotone>
          </a:blip>
          <a:srcRect l="7592" t="3826" r="7473"/>
          <a:stretch/>
        </p:blipFill>
        <p:spPr>
          <a:xfrm>
            <a:off x="1317171" y="1175658"/>
            <a:ext cx="10036629" cy="5366421"/>
          </a:xfrm>
          <a:prstGeom prst="rect">
            <a:avLst/>
          </a:prstGeom>
        </p:spPr>
      </p:pic>
    </p:spTree>
    <p:extLst>
      <p:ext uri="{BB962C8B-B14F-4D97-AF65-F5344CB8AC3E}">
        <p14:creationId xmlns:p14="http://schemas.microsoft.com/office/powerpoint/2010/main" val="12357818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CD51014-B032-37C7-5D87-2DF200CFC990}"/>
              </a:ext>
            </a:extLst>
          </p:cNvPr>
          <p:cNvSpPr txBox="1"/>
          <p:nvPr/>
        </p:nvSpPr>
        <p:spPr>
          <a:xfrm>
            <a:off x="487680" y="731520"/>
            <a:ext cx="11064240" cy="3046988"/>
          </a:xfrm>
          <a:prstGeom prst="rect">
            <a:avLst/>
          </a:prstGeom>
          <a:noFill/>
        </p:spPr>
        <p:txBody>
          <a:bodyPr wrap="square">
            <a:spAutoFit/>
          </a:bodyPr>
          <a:lstStyle/>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Because of the way the carry signals “ripple” through the full-adder stages, the circuit in Figure 3.5 is called a ripple-carry adder.</a:t>
            </a:r>
          </a:p>
          <a:p>
            <a:pPr marL="342900" indent="-342900" algn="just">
              <a:buFont typeface="Arial" panose="020B0604020202020204" pitchFamily="34" charset="0"/>
              <a:buChar char="•"/>
            </a:pPr>
            <a:r>
              <a:rPr lang="en-US" sz="2400" b="0" i="0" u="none" strike="noStrike" baseline="0" dirty="0">
                <a:latin typeface="Times New Roman" panose="02020603050405020304" pitchFamily="18" charset="0"/>
                <a:cs typeface="Times New Roman" panose="02020603050405020304" pitchFamily="18" charset="0"/>
              </a:rPr>
              <a:t>The delay incurred to produce the final sum and carry-out in a ripple-carry adder depends on the size of the numbers. </a:t>
            </a:r>
          </a:p>
          <a:p>
            <a:pPr marL="342900" indent="-342900" algn="just">
              <a:buFont typeface="Arial" panose="020B0604020202020204" pitchFamily="34" charset="0"/>
              <a:buChar char="•"/>
            </a:pPr>
            <a:r>
              <a:rPr lang="en-US" sz="2400" b="0" i="0" u="none" strike="noStrike" baseline="0" dirty="0">
                <a:latin typeface="Times New Roman" panose="02020603050405020304" pitchFamily="18" charset="0"/>
                <a:cs typeface="Times New Roman" panose="02020603050405020304" pitchFamily="18" charset="0"/>
              </a:rPr>
              <a:t>When 32- or 64-bit numbers are used, this delay may become unacceptably high. </a:t>
            </a:r>
          </a:p>
          <a:p>
            <a:pPr marL="342900" indent="-342900" algn="just">
              <a:buFont typeface="Arial" panose="020B0604020202020204" pitchFamily="34" charset="0"/>
              <a:buChar char="•"/>
            </a:pPr>
            <a:r>
              <a:rPr lang="en-US" sz="2400" b="0" i="0" u="none" strike="noStrike" baseline="0" dirty="0">
                <a:latin typeface="Times New Roman" panose="02020603050405020304" pitchFamily="18" charset="0"/>
                <a:cs typeface="Times New Roman" panose="02020603050405020304" pitchFamily="18" charset="0"/>
              </a:rPr>
              <a:t>Because the circuit in each full-adder leaves little room for a drastic reduction in the delay, it may be necessary to seek different structures for </a:t>
            </a:r>
            <a:r>
              <a:rPr lang="en-IN" sz="2400" b="0" i="0" u="none" strike="noStrike" baseline="0" dirty="0">
                <a:latin typeface="Times New Roman" panose="02020603050405020304" pitchFamily="18" charset="0"/>
                <a:cs typeface="Times New Roman" panose="02020603050405020304" pitchFamily="18" charset="0"/>
              </a:rPr>
              <a:t>implementation of </a:t>
            </a:r>
            <a:r>
              <a:rPr lang="en-IN" sz="2400" b="0" i="1" u="none" strike="noStrike" baseline="0" dirty="0">
                <a:latin typeface="Times New Roman" panose="02020603050405020304" pitchFamily="18" charset="0"/>
                <a:cs typeface="Times New Roman" panose="02020603050405020304" pitchFamily="18" charset="0"/>
              </a:rPr>
              <a:t>n</a:t>
            </a:r>
            <a:r>
              <a:rPr lang="en-IN" sz="2400" b="0" i="0" u="none" strike="noStrike" baseline="0" dirty="0">
                <a:latin typeface="Times New Roman" panose="02020603050405020304" pitchFamily="18" charset="0"/>
                <a:cs typeface="Times New Roman" panose="02020603050405020304" pitchFamily="18" charset="0"/>
              </a:rPr>
              <a:t>-bit adders.</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677342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35CD4F5-67C5-75BD-685D-B0594E3BB209}"/>
              </a:ext>
            </a:extLst>
          </p:cNvPr>
          <p:cNvPicPr>
            <a:picLocks noChangeAspect="1"/>
          </p:cNvPicPr>
          <p:nvPr/>
        </p:nvPicPr>
        <p:blipFill rotWithShape="1">
          <a:blip r:embed="rId2"/>
          <a:srcRect l="5666" t="2963" r="9750" b="8296"/>
          <a:stretch/>
        </p:blipFill>
        <p:spPr>
          <a:xfrm>
            <a:off x="680720" y="772160"/>
            <a:ext cx="10312400" cy="6085840"/>
          </a:xfrm>
          <a:prstGeom prst="rect">
            <a:avLst/>
          </a:prstGeom>
        </p:spPr>
      </p:pic>
      <p:sp>
        <p:nvSpPr>
          <p:cNvPr id="5" name="TextBox 4">
            <a:extLst>
              <a:ext uri="{FF2B5EF4-FFF2-40B4-BE49-F238E27FC236}">
                <a16:creationId xmlns:a16="http://schemas.microsoft.com/office/drawing/2014/main" id="{618DBF90-8CEC-7686-85EB-881BC8099970}"/>
              </a:ext>
            </a:extLst>
          </p:cNvPr>
          <p:cNvSpPr txBox="1"/>
          <p:nvPr/>
        </p:nvSpPr>
        <p:spPr>
          <a:xfrm>
            <a:off x="3383280" y="1"/>
            <a:ext cx="5638800" cy="646331"/>
          </a:xfrm>
          <a:prstGeom prst="rect">
            <a:avLst/>
          </a:prstGeom>
          <a:noFill/>
        </p:spPr>
        <p:txBody>
          <a:bodyPr wrap="square" rtlCol="0">
            <a:spAutoFit/>
          </a:bodyPr>
          <a:lstStyle/>
          <a:p>
            <a:pPr algn="ctr"/>
            <a:r>
              <a:rPr lang="en-IN" sz="3600" b="1" dirty="0">
                <a:solidFill>
                  <a:srgbClr val="FFC000"/>
                </a:solidFill>
              </a:rPr>
              <a:t>Ripple Carry Adder</a:t>
            </a:r>
          </a:p>
        </p:txBody>
      </p:sp>
    </p:spTree>
    <p:extLst>
      <p:ext uri="{BB962C8B-B14F-4D97-AF65-F5344CB8AC3E}">
        <p14:creationId xmlns:p14="http://schemas.microsoft.com/office/powerpoint/2010/main" val="39981091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F3D90D7-7A01-B8C6-2FD3-D3D898F3A9FE}"/>
              </a:ext>
            </a:extLst>
          </p:cNvPr>
          <p:cNvPicPr>
            <a:picLocks noChangeAspect="1"/>
          </p:cNvPicPr>
          <p:nvPr/>
        </p:nvPicPr>
        <p:blipFill rotWithShape="1">
          <a:blip r:embed="rId2"/>
          <a:srcRect l="8083" t="2518" r="7917" b="7408"/>
          <a:stretch/>
        </p:blipFill>
        <p:spPr>
          <a:xfrm>
            <a:off x="985520" y="172720"/>
            <a:ext cx="10241280" cy="6177280"/>
          </a:xfrm>
          <a:prstGeom prst="rect">
            <a:avLst/>
          </a:prstGeom>
        </p:spPr>
      </p:pic>
    </p:spTree>
    <p:extLst>
      <p:ext uri="{BB962C8B-B14F-4D97-AF65-F5344CB8AC3E}">
        <p14:creationId xmlns:p14="http://schemas.microsoft.com/office/powerpoint/2010/main" val="27736782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E9B55C8-2E70-C6E4-2ED7-CC990639EF68}"/>
              </a:ext>
            </a:extLst>
          </p:cNvPr>
          <p:cNvPicPr>
            <a:picLocks noChangeAspect="1"/>
          </p:cNvPicPr>
          <p:nvPr/>
        </p:nvPicPr>
        <p:blipFill rotWithShape="1">
          <a:blip r:embed="rId2"/>
          <a:srcRect l="8667" t="9037" r="8748" b="9334"/>
          <a:stretch/>
        </p:blipFill>
        <p:spPr>
          <a:xfrm>
            <a:off x="1056640" y="619760"/>
            <a:ext cx="10068560" cy="5598160"/>
          </a:xfrm>
          <a:prstGeom prst="rect">
            <a:avLst/>
          </a:prstGeom>
        </p:spPr>
      </p:pic>
    </p:spTree>
    <p:extLst>
      <p:ext uri="{BB962C8B-B14F-4D97-AF65-F5344CB8AC3E}">
        <p14:creationId xmlns:p14="http://schemas.microsoft.com/office/powerpoint/2010/main" val="12786044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A6C06FD-9622-D8D8-82B8-B45EBCDF26DA}"/>
              </a:ext>
            </a:extLst>
          </p:cNvPr>
          <p:cNvSpPr txBox="1"/>
          <p:nvPr/>
        </p:nvSpPr>
        <p:spPr>
          <a:xfrm>
            <a:off x="274320" y="853440"/>
            <a:ext cx="11562080" cy="5432256"/>
          </a:xfrm>
          <a:prstGeom prst="rect">
            <a:avLst/>
          </a:prstGeom>
          <a:noFill/>
        </p:spPr>
        <p:txBody>
          <a:bodyPr wrap="square" rtlCol="0">
            <a:spAutoFit/>
          </a:bodyPr>
          <a:lstStyle/>
          <a:p>
            <a:pPr marL="342900" indent="-342900">
              <a:spcAft>
                <a:spcPts val="600"/>
              </a:spcAft>
              <a:buFont typeface="Arial" panose="020B0604020202020204" pitchFamily="34" charset="0"/>
              <a:buChar char="•"/>
            </a:pPr>
            <a:r>
              <a:rPr lang="en-US" sz="3200" b="1" dirty="0"/>
              <a:t>There are four, full adders, and A and B are 4-bit numbers</a:t>
            </a:r>
          </a:p>
          <a:p>
            <a:pPr marL="342900" indent="-342900">
              <a:spcAft>
                <a:spcPts val="600"/>
              </a:spcAft>
              <a:buFont typeface="Arial" panose="020B0604020202020204" pitchFamily="34" charset="0"/>
              <a:buChar char="•"/>
            </a:pPr>
            <a:r>
              <a:rPr lang="en-US" sz="3200" b="1" dirty="0"/>
              <a:t>The FA</a:t>
            </a:r>
            <a:r>
              <a:rPr lang="en-US" sz="3200" b="1" baseline="-25000" dirty="0"/>
              <a:t>0</a:t>
            </a:r>
            <a:r>
              <a:rPr lang="en-US" sz="3200" b="1" dirty="0"/>
              <a:t> adds LSBs A</a:t>
            </a:r>
            <a:r>
              <a:rPr lang="en-US" sz="3200" b="1" baseline="-25000" dirty="0"/>
              <a:t>0</a:t>
            </a:r>
            <a:r>
              <a:rPr lang="en-US" sz="3200" b="1" dirty="0"/>
              <a:t> and B</a:t>
            </a:r>
            <a:r>
              <a:rPr lang="en-US" sz="3200" b="1" baseline="-25000" dirty="0"/>
              <a:t>0</a:t>
            </a:r>
            <a:r>
              <a:rPr lang="en-US" sz="3200" b="1" dirty="0"/>
              <a:t> and generates sum bit S</a:t>
            </a:r>
            <a:r>
              <a:rPr lang="en-US" sz="3200" b="1" baseline="-25000" dirty="0"/>
              <a:t>0</a:t>
            </a:r>
            <a:r>
              <a:rPr lang="en-US" sz="3200" b="1" dirty="0"/>
              <a:t> and carry bit C</a:t>
            </a:r>
            <a:r>
              <a:rPr lang="en-US" sz="3200" b="1" baseline="-25000" dirty="0"/>
              <a:t>0</a:t>
            </a:r>
          </a:p>
          <a:p>
            <a:pPr marL="342900" indent="-342900">
              <a:spcAft>
                <a:spcPts val="600"/>
              </a:spcAft>
              <a:buFont typeface="Arial" panose="020B0604020202020204" pitchFamily="34" charset="0"/>
              <a:buChar char="•"/>
            </a:pPr>
            <a:r>
              <a:rPr lang="en-US" sz="3200" b="1" dirty="0"/>
              <a:t>While adding LSB as there is no previous carry, C</a:t>
            </a:r>
            <a:r>
              <a:rPr lang="en-US" sz="3200" b="1" baseline="-25000" dirty="0"/>
              <a:t>0</a:t>
            </a:r>
            <a:r>
              <a:rPr lang="en-US" sz="3200" b="1" dirty="0"/>
              <a:t> is set to zero.</a:t>
            </a:r>
          </a:p>
          <a:p>
            <a:pPr marL="342900" indent="-342900">
              <a:spcAft>
                <a:spcPts val="600"/>
              </a:spcAft>
              <a:buFont typeface="Arial" panose="020B0604020202020204" pitchFamily="34" charset="0"/>
              <a:buChar char="•"/>
            </a:pPr>
            <a:r>
              <a:rPr lang="en-US" sz="3200" b="1" dirty="0"/>
              <a:t>The carry generated C</a:t>
            </a:r>
            <a:r>
              <a:rPr lang="en-US" sz="3200" b="1" baseline="-25000" dirty="0"/>
              <a:t>1</a:t>
            </a:r>
            <a:r>
              <a:rPr lang="en-US" sz="3200" b="1" dirty="0"/>
              <a:t> is given to the next full adder FA</a:t>
            </a:r>
            <a:r>
              <a:rPr lang="en-US" sz="3200" b="1" baseline="-25000" dirty="0"/>
              <a:t>1.</a:t>
            </a:r>
          </a:p>
          <a:p>
            <a:pPr marL="342900" indent="-342900">
              <a:spcAft>
                <a:spcPts val="600"/>
              </a:spcAft>
              <a:buFont typeface="Arial" panose="020B0604020202020204" pitchFamily="34" charset="0"/>
              <a:buChar char="•"/>
            </a:pPr>
            <a:r>
              <a:rPr lang="en-US" sz="3200" b="1" dirty="0"/>
              <a:t>The FA</a:t>
            </a:r>
            <a:r>
              <a:rPr lang="en-US" sz="3200" b="1" baseline="-25000" dirty="0"/>
              <a:t>1</a:t>
            </a:r>
            <a:r>
              <a:rPr lang="en-US" sz="3200" b="1" dirty="0"/>
              <a:t> adds the two bits A</a:t>
            </a:r>
            <a:r>
              <a:rPr lang="en-US" sz="3200" b="1" baseline="-25000" dirty="0"/>
              <a:t>1</a:t>
            </a:r>
            <a:r>
              <a:rPr lang="en-US" sz="3200" b="1" dirty="0"/>
              <a:t> and B</a:t>
            </a:r>
            <a:r>
              <a:rPr lang="en-US" sz="3200" b="1" baseline="-25000" dirty="0"/>
              <a:t>1</a:t>
            </a:r>
            <a:r>
              <a:rPr lang="en-US" sz="3200" b="1" dirty="0"/>
              <a:t> along with the carry which is generated from the  previous adder.</a:t>
            </a:r>
          </a:p>
          <a:p>
            <a:pPr marL="342900" indent="-342900">
              <a:spcAft>
                <a:spcPts val="600"/>
              </a:spcAft>
              <a:buFont typeface="Arial" panose="020B0604020202020204" pitchFamily="34" charset="0"/>
              <a:buChar char="•"/>
            </a:pPr>
            <a:r>
              <a:rPr lang="en-US" sz="3200" b="1" dirty="0"/>
              <a:t>In the output sum bit S</a:t>
            </a:r>
            <a:r>
              <a:rPr lang="en-US" sz="3200" b="1" baseline="-25000" dirty="0"/>
              <a:t>1</a:t>
            </a:r>
            <a:r>
              <a:rPr lang="en-US" sz="3200" b="1" dirty="0"/>
              <a:t> and carry bit C</a:t>
            </a:r>
            <a:r>
              <a:rPr lang="en-US" sz="3200" b="1" baseline="-25000" dirty="0"/>
              <a:t>2</a:t>
            </a:r>
            <a:r>
              <a:rPr lang="en-US" sz="3200" b="1" dirty="0"/>
              <a:t> is generated</a:t>
            </a:r>
          </a:p>
          <a:p>
            <a:pPr marL="342900" indent="-342900">
              <a:spcAft>
                <a:spcPts val="600"/>
              </a:spcAft>
              <a:buFont typeface="Arial" panose="020B0604020202020204" pitchFamily="34" charset="0"/>
              <a:buChar char="•"/>
            </a:pPr>
            <a:r>
              <a:rPr lang="en-US" sz="3200" b="1" dirty="0"/>
              <a:t>Like this way it proceeds further.</a:t>
            </a:r>
          </a:p>
          <a:p>
            <a:endParaRPr lang="en-IN" sz="2400" b="1" dirty="0"/>
          </a:p>
        </p:txBody>
      </p:sp>
    </p:spTree>
    <p:extLst>
      <p:ext uri="{BB962C8B-B14F-4D97-AF65-F5344CB8AC3E}">
        <p14:creationId xmlns:p14="http://schemas.microsoft.com/office/powerpoint/2010/main" val="38812067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7C04252-2490-1B4A-9628-292DF8494BF3}"/>
              </a:ext>
            </a:extLst>
          </p:cNvPr>
          <p:cNvPicPr>
            <a:picLocks noChangeAspect="1"/>
          </p:cNvPicPr>
          <p:nvPr/>
        </p:nvPicPr>
        <p:blipFill rotWithShape="1">
          <a:blip r:embed="rId2"/>
          <a:srcRect l="8167" t="10666" r="8500" b="8296"/>
          <a:stretch/>
        </p:blipFill>
        <p:spPr>
          <a:xfrm>
            <a:off x="642773" y="538480"/>
            <a:ext cx="10512907" cy="5750560"/>
          </a:xfrm>
          <a:prstGeom prst="rect">
            <a:avLst/>
          </a:prstGeom>
        </p:spPr>
      </p:pic>
    </p:spTree>
    <p:extLst>
      <p:ext uri="{BB962C8B-B14F-4D97-AF65-F5344CB8AC3E}">
        <p14:creationId xmlns:p14="http://schemas.microsoft.com/office/powerpoint/2010/main" val="9566201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9053865-0D19-766D-41F2-90E16A91347D}"/>
              </a:ext>
            </a:extLst>
          </p:cNvPr>
          <p:cNvPicPr>
            <a:picLocks noChangeAspect="1"/>
          </p:cNvPicPr>
          <p:nvPr/>
        </p:nvPicPr>
        <p:blipFill rotWithShape="1">
          <a:blip r:embed="rId2"/>
          <a:srcRect l="8667" t="10222" r="8000" b="9037"/>
          <a:stretch/>
        </p:blipFill>
        <p:spPr>
          <a:xfrm>
            <a:off x="1056640" y="701040"/>
            <a:ext cx="10160000" cy="5537200"/>
          </a:xfrm>
          <a:prstGeom prst="rect">
            <a:avLst/>
          </a:prstGeom>
        </p:spPr>
      </p:pic>
    </p:spTree>
    <p:extLst>
      <p:ext uri="{BB962C8B-B14F-4D97-AF65-F5344CB8AC3E}">
        <p14:creationId xmlns:p14="http://schemas.microsoft.com/office/powerpoint/2010/main" val="13002186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22B207E-9119-A0C8-E721-91D28602C332}"/>
              </a:ext>
            </a:extLst>
          </p:cNvPr>
          <p:cNvPicPr>
            <a:picLocks noChangeAspect="1"/>
          </p:cNvPicPr>
          <p:nvPr/>
        </p:nvPicPr>
        <p:blipFill rotWithShape="1">
          <a:blip r:embed="rId2"/>
          <a:srcRect l="7417" t="10666" r="7084" b="8148"/>
          <a:stretch/>
        </p:blipFill>
        <p:spPr>
          <a:xfrm>
            <a:off x="330756" y="374296"/>
            <a:ext cx="11530488" cy="6158584"/>
          </a:xfrm>
          <a:prstGeom prst="rect">
            <a:avLst/>
          </a:prstGeom>
        </p:spPr>
      </p:pic>
    </p:spTree>
    <p:extLst>
      <p:ext uri="{BB962C8B-B14F-4D97-AF65-F5344CB8AC3E}">
        <p14:creationId xmlns:p14="http://schemas.microsoft.com/office/powerpoint/2010/main" val="34203547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024D858-04FE-1246-CDBB-775A07EA1B93}"/>
              </a:ext>
            </a:extLst>
          </p:cNvPr>
          <p:cNvPicPr>
            <a:picLocks noChangeAspect="1"/>
          </p:cNvPicPr>
          <p:nvPr/>
        </p:nvPicPr>
        <p:blipFill rotWithShape="1">
          <a:blip r:embed="rId2"/>
          <a:srcRect l="16771" t="16318" r="16333" b="8001"/>
          <a:stretch/>
        </p:blipFill>
        <p:spPr>
          <a:xfrm>
            <a:off x="1402080" y="768846"/>
            <a:ext cx="9387840" cy="5974080"/>
          </a:xfrm>
          <a:prstGeom prst="rect">
            <a:avLst/>
          </a:prstGeom>
        </p:spPr>
      </p:pic>
      <p:sp>
        <p:nvSpPr>
          <p:cNvPr id="4" name="TextBox 3">
            <a:extLst>
              <a:ext uri="{FF2B5EF4-FFF2-40B4-BE49-F238E27FC236}">
                <a16:creationId xmlns:a16="http://schemas.microsoft.com/office/drawing/2014/main" id="{2D215A26-0581-AB81-9052-23CE374FB3C9}"/>
              </a:ext>
            </a:extLst>
          </p:cNvPr>
          <p:cNvSpPr txBox="1"/>
          <p:nvPr/>
        </p:nvSpPr>
        <p:spPr>
          <a:xfrm>
            <a:off x="4196080" y="60960"/>
            <a:ext cx="3535680" cy="707886"/>
          </a:xfrm>
          <a:prstGeom prst="rect">
            <a:avLst/>
          </a:prstGeom>
          <a:noFill/>
        </p:spPr>
        <p:txBody>
          <a:bodyPr wrap="square" rtlCol="0">
            <a:spAutoFit/>
          </a:bodyPr>
          <a:lstStyle/>
          <a:p>
            <a:pPr algn="ctr"/>
            <a:r>
              <a:rPr lang="en-IN" sz="4000" b="1" dirty="0">
                <a:solidFill>
                  <a:srgbClr val="FFC000"/>
                </a:solidFill>
              </a:rPr>
              <a:t>8-bit adder</a:t>
            </a:r>
          </a:p>
        </p:txBody>
      </p:sp>
    </p:spTree>
    <p:extLst>
      <p:ext uri="{BB962C8B-B14F-4D97-AF65-F5344CB8AC3E}">
        <p14:creationId xmlns:p14="http://schemas.microsoft.com/office/powerpoint/2010/main" val="318297100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54C324-D816-6BF0-0FD4-6B10DCE110D6}"/>
              </a:ext>
            </a:extLst>
          </p:cNvPr>
          <p:cNvSpPr>
            <a:spLocks noGrp="1"/>
          </p:cNvSpPr>
          <p:nvPr>
            <p:ph type="ctrTitle"/>
          </p:nvPr>
        </p:nvSpPr>
        <p:spPr/>
        <p:txBody>
          <a:bodyPr/>
          <a:lstStyle/>
          <a:p>
            <a:r>
              <a:rPr lang="en-IN" dirty="0"/>
              <a:t>Full adder</a:t>
            </a:r>
          </a:p>
        </p:txBody>
      </p:sp>
      <p:sp>
        <p:nvSpPr>
          <p:cNvPr id="3" name="Subtitle 2">
            <a:extLst>
              <a:ext uri="{FF2B5EF4-FFF2-40B4-BE49-F238E27FC236}">
                <a16:creationId xmlns:a16="http://schemas.microsoft.com/office/drawing/2014/main" id="{62CBE757-46A8-DE58-D19D-BA955E8C2223}"/>
              </a:ext>
            </a:extLst>
          </p:cNvPr>
          <p:cNvSpPr>
            <a:spLocks noGrp="1"/>
          </p:cNvSpPr>
          <p:nvPr>
            <p:ph type="subTitle" idx="1"/>
          </p:nvPr>
        </p:nvSpPr>
        <p:spPr/>
        <p:txBody>
          <a:bodyPr/>
          <a:lstStyle/>
          <a:p>
            <a:r>
              <a:rPr lang="en-IN" dirty="0"/>
              <a:t>4-bit adder</a:t>
            </a:r>
          </a:p>
        </p:txBody>
      </p:sp>
    </p:spTree>
    <p:extLst>
      <p:ext uri="{BB962C8B-B14F-4D97-AF65-F5344CB8AC3E}">
        <p14:creationId xmlns:p14="http://schemas.microsoft.com/office/powerpoint/2010/main" val="32940024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29CD4F-450C-D007-68A6-9526960D63FB}"/>
              </a:ext>
            </a:extLst>
          </p:cNvPr>
          <p:cNvSpPr>
            <a:spLocks noGrp="1"/>
          </p:cNvSpPr>
          <p:nvPr>
            <p:ph type="title"/>
          </p:nvPr>
        </p:nvSpPr>
        <p:spPr>
          <a:xfrm>
            <a:off x="348343" y="147410"/>
            <a:ext cx="10961914" cy="777875"/>
          </a:xfrm>
        </p:spPr>
        <p:txBody>
          <a:bodyPr/>
          <a:lstStyle/>
          <a:p>
            <a:pPr algn="ctr"/>
            <a:r>
              <a:rPr lang="en-US" b="1" dirty="0"/>
              <a:t>Half Adder</a:t>
            </a:r>
            <a:endParaRPr lang="en-IN" b="1" dirty="0"/>
          </a:p>
        </p:txBody>
      </p:sp>
      <p:sp>
        <p:nvSpPr>
          <p:cNvPr id="4" name="TextBox 3">
            <a:extLst>
              <a:ext uri="{FF2B5EF4-FFF2-40B4-BE49-F238E27FC236}">
                <a16:creationId xmlns:a16="http://schemas.microsoft.com/office/drawing/2014/main" id="{CD85CD22-C214-ED5A-1DEF-FD992347FC7D}"/>
              </a:ext>
            </a:extLst>
          </p:cNvPr>
          <p:cNvSpPr txBox="1"/>
          <p:nvPr/>
        </p:nvSpPr>
        <p:spPr>
          <a:xfrm>
            <a:off x="1034143" y="1066800"/>
            <a:ext cx="10552185" cy="1569660"/>
          </a:xfrm>
          <a:prstGeom prst="rect">
            <a:avLst/>
          </a:prstGeom>
          <a:noFill/>
        </p:spPr>
        <p:txBody>
          <a:bodyPr wrap="square" rtlCol="0">
            <a:spAutoFit/>
          </a:bodyPr>
          <a:lstStyle/>
          <a:p>
            <a:pPr marL="342900" indent="-342900">
              <a:buFont typeface="Arial" panose="020B0604020202020204" pitchFamily="34" charset="0"/>
              <a:buChar char="•"/>
            </a:pPr>
            <a:r>
              <a:rPr lang="en-US" sz="2400" dirty="0"/>
              <a:t>The half-adder operation needs two binary inputs augend and addend bits</a:t>
            </a:r>
          </a:p>
          <a:p>
            <a:pPr marL="342900" indent="-342900">
              <a:buFont typeface="Arial" panose="020B0604020202020204" pitchFamily="34" charset="0"/>
              <a:buChar char="•"/>
            </a:pPr>
            <a:r>
              <a:rPr lang="en-US" sz="2400" dirty="0"/>
              <a:t>And two binary outputs : sum and carry</a:t>
            </a:r>
          </a:p>
          <a:p>
            <a:pPr marL="342900" indent="-342900">
              <a:buFont typeface="Arial" panose="020B0604020202020204" pitchFamily="34" charset="0"/>
              <a:buChar char="•"/>
            </a:pPr>
            <a:r>
              <a:rPr lang="en-US" sz="2400" dirty="0"/>
              <a:t>A combinational circuit that performs the addition of two bits is called a half adder.</a:t>
            </a:r>
            <a:endParaRPr lang="en-IN" sz="2400" dirty="0"/>
          </a:p>
        </p:txBody>
      </p:sp>
      <p:pic>
        <p:nvPicPr>
          <p:cNvPr id="6" name="Picture 5">
            <a:extLst>
              <a:ext uri="{FF2B5EF4-FFF2-40B4-BE49-F238E27FC236}">
                <a16:creationId xmlns:a16="http://schemas.microsoft.com/office/drawing/2014/main" id="{F9D7A7F5-E2B6-7CB7-A5A8-58C27C75536C}"/>
              </a:ext>
            </a:extLst>
          </p:cNvPr>
          <p:cNvPicPr>
            <a:picLocks noChangeAspect="1"/>
          </p:cNvPicPr>
          <p:nvPr/>
        </p:nvPicPr>
        <p:blipFill rotWithShape="1">
          <a:blip r:embed="rId2"/>
          <a:srcRect l="9069" t="3350" r="4673" b="14088"/>
          <a:stretch/>
        </p:blipFill>
        <p:spPr>
          <a:xfrm>
            <a:off x="3026229" y="2777975"/>
            <a:ext cx="4865914" cy="3905129"/>
          </a:xfrm>
          <a:prstGeom prst="rect">
            <a:avLst/>
          </a:prstGeom>
        </p:spPr>
      </p:pic>
    </p:spTree>
    <p:extLst>
      <p:ext uri="{BB962C8B-B14F-4D97-AF65-F5344CB8AC3E}">
        <p14:creationId xmlns:p14="http://schemas.microsoft.com/office/powerpoint/2010/main" val="84379091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43AEC4F-2035-D0AA-B4CF-9AC0D340897E}"/>
              </a:ext>
            </a:extLst>
          </p:cNvPr>
          <p:cNvPicPr>
            <a:picLocks noChangeAspect="1"/>
          </p:cNvPicPr>
          <p:nvPr/>
        </p:nvPicPr>
        <p:blipFill rotWithShape="1">
          <a:blip r:embed="rId2"/>
          <a:srcRect l="25982" t="34921" r="29732" b="16667"/>
          <a:stretch/>
        </p:blipFill>
        <p:spPr>
          <a:xfrm>
            <a:off x="794658" y="0"/>
            <a:ext cx="10888068" cy="6695286"/>
          </a:xfrm>
          <a:prstGeom prst="rect">
            <a:avLst/>
          </a:prstGeom>
        </p:spPr>
      </p:pic>
    </p:spTree>
    <p:extLst>
      <p:ext uri="{BB962C8B-B14F-4D97-AF65-F5344CB8AC3E}">
        <p14:creationId xmlns:p14="http://schemas.microsoft.com/office/powerpoint/2010/main" val="11045600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246CDC1-B109-71C7-4E31-9403237FE1FF}"/>
              </a:ext>
            </a:extLst>
          </p:cNvPr>
          <p:cNvPicPr>
            <a:picLocks noChangeAspect="1"/>
          </p:cNvPicPr>
          <p:nvPr/>
        </p:nvPicPr>
        <p:blipFill>
          <a:blip r:embed="rId2"/>
          <a:stretch>
            <a:fillRect/>
          </a:stretch>
        </p:blipFill>
        <p:spPr>
          <a:xfrm>
            <a:off x="2329543" y="1601645"/>
            <a:ext cx="7663543" cy="3845153"/>
          </a:xfrm>
          <a:prstGeom prst="rect">
            <a:avLst/>
          </a:prstGeom>
        </p:spPr>
      </p:pic>
    </p:spTree>
    <p:extLst>
      <p:ext uri="{BB962C8B-B14F-4D97-AF65-F5344CB8AC3E}">
        <p14:creationId xmlns:p14="http://schemas.microsoft.com/office/powerpoint/2010/main" val="13731545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303462-43A7-6535-2778-96A07E3CCD91}"/>
              </a:ext>
            </a:extLst>
          </p:cNvPr>
          <p:cNvSpPr>
            <a:spLocks noGrp="1"/>
          </p:cNvSpPr>
          <p:nvPr>
            <p:ph type="title"/>
          </p:nvPr>
        </p:nvSpPr>
        <p:spPr>
          <a:xfrm>
            <a:off x="446314" y="299810"/>
            <a:ext cx="10907486" cy="897619"/>
          </a:xfrm>
        </p:spPr>
        <p:txBody>
          <a:bodyPr/>
          <a:lstStyle/>
          <a:p>
            <a:pPr algn="ctr"/>
            <a:r>
              <a:rPr lang="en-US" b="1" dirty="0"/>
              <a:t>K-map simplification for carry and sum</a:t>
            </a:r>
            <a:endParaRPr lang="en-IN" b="1" dirty="0"/>
          </a:p>
        </p:txBody>
      </p:sp>
      <p:pic>
        <p:nvPicPr>
          <p:cNvPr id="8" name="Picture 7">
            <a:extLst>
              <a:ext uri="{FF2B5EF4-FFF2-40B4-BE49-F238E27FC236}">
                <a16:creationId xmlns:a16="http://schemas.microsoft.com/office/drawing/2014/main" id="{50AED23B-71A0-0855-9112-277D229E59C7}"/>
              </a:ext>
            </a:extLst>
          </p:cNvPr>
          <p:cNvPicPr>
            <a:picLocks noChangeAspect="1"/>
          </p:cNvPicPr>
          <p:nvPr/>
        </p:nvPicPr>
        <p:blipFill rotWithShape="1">
          <a:blip r:embed="rId2"/>
          <a:srcRect l="7629" r="8557"/>
          <a:stretch/>
        </p:blipFill>
        <p:spPr>
          <a:xfrm>
            <a:off x="1632857" y="1374437"/>
            <a:ext cx="8850086" cy="4871126"/>
          </a:xfrm>
          <a:prstGeom prst="rect">
            <a:avLst/>
          </a:prstGeom>
        </p:spPr>
      </p:pic>
    </p:spTree>
    <p:extLst>
      <p:ext uri="{BB962C8B-B14F-4D97-AF65-F5344CB8AC3E}">
        <p14:creationId xmlns:p14="http://schemas.microsoft.com/office/powerpoint/2010/main" val="15386554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303462-43A7-6535-2778-96A07E3CCD91}"/>
              </a:ext>
            </a:extLst>
          </p:cNvPr>
          <p:cNvSpPr>
            <a:spLocks noGrp="1"/>
          </p:cNvSpPr>
          <p:nvPr>
            <p:ph type="title"/>
          </p:nvPr>
        </p:nvSpPr>
        <p:spPr>
          <a:xfrm>
            <a:off x="838200" y="299810"/>
            <a:ext cx="10515600" cy="1325563"/>
          </a:xfrm>
        </p:spPr>
        <p:txBody>
          <a:bodyPr/>
          <a:lstStyle/>
          <a:p>
            <a:pPr algn="ctr"/>
            <a:r>
              <a:rPr lang="en-US" b="1" dirty="0"/>
              <a:t>Half adder using NAND gates</a:t>
            </a:r>
            <a:endParaRPr lang="en-IN" b="1" dirty="0"/>
          </a:p>
        </p:txBody>
      </p:sp>
      <p:pic>
        <p:nvPicPr>
          <p:cNvPr id="9" name="Picture 8">
            <a:extLst>
              <a:ext uri="{FF2B5EF4-FFF2-40B4-BE49-F238E27FC236}">
                <a16:creationId xmlns:a16="http://schemas.microsoft.com/office/drawing/2014/main" id="{86B67D90-D074-8A2B-B40B-10DE9DC2EE8B}"/>
              </a:ext>
            </a:extLst>
          </p:cNvPr>
          <p:cNvPicPr>
            <a:picLocks noChangeAspect="1"/>
          </p:cNvPicPr>
          <p:nvPr/>
        </p:nvPicPr>
        <p:blipFill rotWithShape="1">
          <a:blip r:embed="rId2"/>
          <a:srcRect l="2408" t="5112" r="2294" b="9766"/>
          <a:stretch/>
        </p:blipFill>
        <p:spPr>
          <a:xfrm>
            <a:off x="334288" y="2391907"/>
            <a:ext cx="11523424" cy="3516085"/>
          </a:xfrm>
          <a:prstGeom prst="rect">
            <a:avLst/>
          </a:prstGeom>
        </p:spPr>
      </p:pic>
    </p:spTree>
    <p:extLst>
      <p:ext uri="{BB962C8B-B14F-4D97-AF65-F5344CB8AC3E}">
        <p14:creationId xmlns:p14="http://schemas.microsoft.com/office/powerpoint/2010/main" val="6095347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303462-43A7-6535-2778-96A07E3CCD91}"/>
              </a:ext>
            </a:extLst>
          </p:cNvPr>
          <p:cNvSpPr>
            <a:spLocks noGrp="1"/>
          </p:cNvSpPr>
          <p:nvPr>
            <p:ph type="title"/>
          </p:nvPr>
        </p:nvSpPr>
        <p:spPr>
          <a:xfrm>
            <a:off x="1088570" y="190954"/>
            <a:ext cx="10417629" cy="690790"/>
          </a:xfrm>
        </p:spPr>
        <p:txBody>
          <a:bodyPr>
            <a:normAutofit fontScale="90000"/>
          </a:bodyPr>
          <a:lstStyle/>
          <a:p>
            <a:pPr algn="ctr"/>
            <a:r>
              <a:rPr lang="en-US" b="1" dirty="0"/>
              <a:t>Full Adder</a:t>
            </a:r>
            <a:endParaRPr lang="en-IN" b="1" dirty="0"/>
          </a:p>
        </p:txBody>
      </p:sp>
      <p:sp>
        <p:nvSpPr>
          <p:cNvPr id="9" name="TextBox 8">
            <a:extLst>
              <a:ext uri="{FF2B5EF4-FFF2-40B4-BE49-F238E27FC236}">
                <a16:creationId xmlns:a16="http://schemas.microsoft.com/office/drawing/2014/main" id="{5514D799-2A9C-2FA2-6082-E6762E0D8E37}"/>
              </a:ext>
            </a:extLst>
          </p:cNvPr>
          <p:cNvSpPr txBox="1"/>
          <p:nvPr/>
        </p:nvSpPr>
        <p:spPr>
          <a:xfrm>
            <a:off x="130629" y="805544"/>
            <a:ext cx="11941627" cy="6370975"/>
          </a:xfrm>
          <a:prstGeom prst="rect">
            <a:avLst/>
          </a:prstGeom>
          <a:noFill/>
        </p:spPr>
        <p:txBody>
          <a:bodyPr wrap="square">
            <a:spAutoFit/>
          </a:bodyPr>
          <a:lstStyle/>
          <a:p>
            <a:pPr marL="342900" indent="-342900" algn="just">
              <a:buFont typeface="Arial" panose="020B0604020202020204" pitchFamily="34" charset="0"/>
              <a:buChar char="•"/>
            </a:pPr>
            <a:r>
              <a:rPr lang="en-US" sz="2400" b="1" dirty="0"/>
              <a:t>A full adder circuit is a combinational circuit that can be used to add three bits to produce a SUM and a CARRY output. </a:t>
            </a:r>
          </a:p>
          <a:p>
            <a:pPr marL="342900" indent="-342900" algn="just">
              <a:buFont typeface="Arial" panose="020B0604020202020204" pitchFamily="34" charset="0"/>
              <a:buChar char="•"/>
            </a:pPr>
            <a:r>
              <a:rPr lang="en-US" sz="2400" b="1" dirty="0"/>
              <a:t>Such a building block becomes a necessity when it comes to adding binary numbers with a large number of bits. </a:t>
            </a:r>
          </a:p>
          <a:p>
            <a:pPr marL="342900" indent="-342900" algn="just">
              <a:buFont typeface="Arial" panose="020B0604020202020204" pitchFamily="34" charset="0"/>
              <a:buChar char="•"/>
            </a:pPr>
            <a:r>
              <a:rPr lang="en-US" sz="2400" b="1" dirty="0"/>
              <a:t>The full adder circuit overcomes the limitation of the half-adder, which can be used to add two bits only. </a:t>
            </a:r>
          </a:p>
          <a:p>
            <a:pPr algn="just"/>
            <a:endParaRPr lang="en-US" sz="2400" b="1" dirty="0"/>
          </a:p>
          <a:p>
            <a:pPr algn="just"/>
            <a:r>
              <a:rPr lang="en-US" sz="2400" b="1" dirty="0"/>
              <a:t>Procedure for adding larger binary numbers.</a:t>
            </a:r>
          </a:p>
          <a:p>
            <a:pPr algn="just"/>
            <a:endParaRPr lang="en-US" sz="2400" b="1" dirty="0"/>
          </a:p>
          <a:p>
            <a:pPr marL="342900" indent="-342900" algn="just">
              <a:buFont typeface="Arial" panose="020B0604020202020204" pitchFamily="34" charset="0"/>
              <a:buChar char="•"/>
            </a:pPr>
            <a:r>
              <a:rPr lang="en-US" sz="2400" b="1" dirty="0"/>
              <a:t>We begin with the addition of LSBs of the two numbers. We record the sum under the LSB column and take the carry, if any, forward to the next higher column bits. As a result, when we add the next adjacent higher column bits, we would be required to add three bits if there were a carry from the previous addition. We have a similar situation for the other higher column bits also until we reach the MSB. </a:t>
            </a:r>
          </a:p>
          <a:p>
            <a:pPr marL="342900" indent="-342900" algn="just">
              <a:buFont typeface="Arial" panose="020B0604020202020204" pitchFamily="34" charset="0"/>
              <a:buChar char="•"/>
            </a:pPr>
            <a:r>
              <a:rPr lang="en-US" sz="2400" b="1" dirty="0"/>
              <a:t>A full adder is therefore essential for the hardware implementation of an adder circuit capable of adding larger binary numbers. A half-adder can be used for addition of LSBs only.</a:t>
            </a:r>
            <a:endParaRPr lang="en-IN" sz="2400" b="1" dirty="0"/>
          </a:p>
        </p:txBody>
      </p:sp>
    </p:spTree>
    <p:extLst>
      <p:ext uri="{BB962C8B-B14F-4D97-AF65-F5344CB8AC3E}">
        <p14:creationId xmlns:p14="http://schemas.microsoft.com/office/powerpoint/2010/main" val="22506303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F53E9B0-66CF-626A-CD9D-46887A2C2257}"/>
              </a:ext>
            </a:extLst>
          </p:cNvPr>
          <p:cNvPicPr>
            <a:picLocks noChangeAspect="1"/>
          </p:cNvPicPr>
          <p:nvPr/>
        </p:nvPicPr>
        <p:blipFill rotWithShape="1">
          <a:blip r:embed="rId2"/>
          <a:srcRect l="2139" r="2991"/>
          <a:stretch/>
        </p:blipFill>
        <p:spPr>
          <a:xfrm>
            <a:off x="438603" y="1007489"/>
            <a:ext cx="11314794" cy="4843021"/>
          </a:xfrm>
          <a:prstGeom prst="rect">
            <a:avLst/>
          </a:prstGeom>
        </p:spPr>
      </p:pic>
    </p:spTree>
    <p:extLst>
      <p:ext uri="{BB962C8B-B14F-4D97-AF65-F5344CB8AC3E}">
        <p14:creationId xmlns:p14="http://schemas.microsoft.com/office/powerpoint/2010/main" val="38255331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8138AC9-DD16-EEDB-D5BF-F6CC3A5A7544}"/>
              </a:ext>
            </a:extLst>
          </p:cNvPr>
          <p:cNvPicPr>
            <a:picLocks noChangeAspect="1"/>
          </p:cNvPicPr>
          <p:nvPr/>
        </p:nvPicPr>
        <p:blipFill>
          <a:blip r:embed="rId2"/>
          <a:stretch>
            <a:fillRect/>
          </a:stretch>
        </p:blipFill>
        <p:spPr>
          <a:xfrm>
            <a:off x="1363799" y="338060"/>
            <a:ext cx="9181372" cy="6181880"/>
          </a:xfrm>
          <a:prstGeom prst="rect">
            <a:avLst/>
          </a:prstGeom>
        </p:spPr>
      </p:pic>
    </p:spTree>
    <p:extLst>
      <p:ext uri="{BB962C8B-B14F-4D97-AF65-F5344CB8AC3E}">
        <p14:creationId xmlns:p14="http://schemas.microsoft.com/office/powerpoint/2010/main" val="1474220940"/>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109C8F0E3ABAC469F00920EE2A7135D" ma:contentTypeVersion="2" ma:contentTypeDescription="Create a new document." ma:contentTypeScope="" ma:versionID="242a8b62fee5a9f4f73e26ca6ccdbf09">
  <xsd:schema xmlns:xsd="http://www.w3.org/2001/XMLSchema" xmlns:xs="http://www.w3.org/2001/XMLSchema" xmlns:p="http://schemas.microsoft.com/office/2006/metadata/properties" xmlns:ns2="9d2cfca4-76f7-44c5-b774-fd7af202e1f0" targetNamespace="http://schemas.microsoft.com/office/2006/metadata/properties" ma:root="true" ma:fieldsID="3c9fa9477ffbc81302e02b125e4ea9dd" ns2:_="">
    <xsd:import namespace="9d2cfca4-76f7-44c5-b774-fd7af202e1f0"/>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d2cfca4-76f7-44c5-b774-fd7af202e1f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40CD7392-D56D-4256-9451-694B6955BB97}"/>
</file>

<file path=customXml/itemProps2.xml><?xml version="1.0" encoding="utf-8"?>
<ds:datastoreItem xmlns:ds="http://schemas.openxmlformats.org/officeDocument/2006/customXml" ds:itemID="{CD96B67F-C0B8-44F3-9C7B-98298F123E97}"/>
</file>

<file path=customXml/itemProps3.xml><?xml version="1.0" encoding="utf-8"?>
<ds:datastoreItem xmlns:ds="http://schemas.openxmlformats.org/officeDocument/2006/customXml" ds:itemID="{755E3325-99A6-4417-876B-B69966F4E46E}"/>
</file>

<file path=docProps/app.xml><?xml version="1.0" encoding="utf-8"?>
<Properties xmlns="http://schemas.openxmlformats.org/officeDocument/2006/extended-properties" xmlns:vt="http://schemas.openxmlformats.org/officeDocument/2006/docPropsVTypes">
  <Template>Office Theme</Template>
  <TotalTime>2644</TotalTime>
  <Words>668</Words>
  <Application>Microsoft Office PowerPoint</Application>
  <PresentationFormat>Widescreen</PresentationFormat>
  <Paragraphs>47</Paragraphs>
  <Slides>30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30</vt:i4>
      </vt:variant>
    </vt:vector>
  </HeadingPairs>
  <TitlesOfParts>
    <vt:vector size="35" baseType="lpstr">
      <vt:lpstr>Arial</vt:lpstr>
      <vt:lpstr>Calibri</vt:lpstr>
      <vt:lpstr>Calibri Light</vt:lpstr>
      <vt:lpstr>Times New Roman</vt:lpstr>
      <vt:lpstr>Office Theme</vt:lpstr>
      <vt:lpstr>Digital System Design</vt:lpstr>
      <vt:lpstr>Addition of unsigned numbers</vt:lpstr>
      <vt:lpstr>Half Adder</vt:lpstr>
      <vt:lpstr>PowerPoint Presentation</vt:lpstr>
      <vt:lpstr>K-map simplification for carry and sum</vt:lpstr>
      <vt:lpstr>Half adder using NAND gates</vt:lpstr>
      <vt:lpstr>Full Adder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Ripple Carry Adder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Full adder</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Computer organization</dc:title>
  <dc:creator>Simi V R [MAHE-MITBLR]</dc:creator>
  <cp:lastModifiedBy>Simi V R [MAHE-MITBLR]</cp:lastModifiedBy>
  <cp:revision>33</cp:revision>
  <dcterms:created xsi:type="dcterms:W3CDTF">2022-09-08T00:51:16Z</dcterms:created>
  <dcterms:modified xsi:type="dcterms:W3CDTF">2022-10-06T05:45:48Z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0x0101005109C8F0E3ABAC469F00920EE2A7135D</vt:lpwstr>
  </property>
</Properties>
</file>